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64" r:id="rId2"/>
    <p:sldId id="304" r:id="rId3"/>
    <p:sldId id="310" r:id="rId4"/>
    <p:sldId id="283" r:id="rId5"/>
    <p:sldId id="299" r:id="rId6"/>
    <p:sldId id="302" r:id="rId7"/>
    <p:sldId id="293" r:id="rId8"/>
    <p:sldId id="292" r:id="rId9"/>
    <p:sldId id="303" r:id="rId10"/>
    <p:sldId id="298" r:id="rId11"/>
    <p:sldId id="297" r:id="rId12"/>
    <p:sldId id="307" r:id="rId13"/>
    <p:sldId id="305" r:id="rId14"/>
    <p:sldId id="306" r:id="rId15"/>
    <p:sldId id="308" r:id="rId16"/>
    <p:sldId id="311" r:id="rId17"/>
    <p:sldId id="296" r:id="rId18"/>
    <p:sldId id="289" r:id="rId19"/>
    <p:sldId id="312" r:id="rId20"/>
    <p:sldId id="313" r:id="rId21"/>
    <p:sldId id="314" r:id="rId22"/>
    <p:sldId id="315" r:id="rId23"/>
    <p:sldId id="316" r:id="rId24"/>
    <p:sldId id="317" r:id="rId25"/>
    <p:sldId id="319" r:id="rId26"/>
    <p:sldId id="320" r:id="rId27"/>
    <p:sldId id="31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200"/>
    <a:srgbClr val="002060"/>
    <a:srgbClr val="373545"/>
    <a:srgbClr val="AB7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" y="4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3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8870F-1A48-43A2-A007-2348C2B9745E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C5B93-CA34-49DE-A280-558E83BB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B9B0-4661-411B-B556-887633A3B128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F3E57-140F-42E5-ACA7-3B197A5F5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5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3E57-140F-42E5-ACA7-3B197A5F54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2A9E-FA78-4A40-988A-1CE830CDEED2}" type="datetime1">
              <a:rPr lang="en-US" smtClean="0"/>
              <a:t>12/9/2022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44C-D33A-4646-9F43-140BF7C29466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914402"/>
            <a:ext cx="6121400" cy="5211763"/>
          </a:xfrm>
        </p:spPr>
        <p:txBody>
          <a:bodyPr vert="eaVert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761A-AF70-4876-A6F0-1286775C4F08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 marL="2011680" indent="0">
              <a:buNone/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96B4-361F-43A8-B168-DA893180BFB8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F6-6FC2-4B0A-BA54-6199C805DC6A}" type="datetime1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22546" y="1920085"/>
            <a:ext cx="4389120" cy="4434840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83580" y="1920085"/>
            <a:ext cx="4389120" cy="4434840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1E0-6248-44D5-A750-839F2D339198}" type="datetime1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1144848" y="2514600"/>
            <a:ext cx="4389120" cy="3845720"/>
          </a:xfrm>
        </p:spPr>
        <p:txBody>
          <a:bodyPr tIns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769260" y="2514600"/>
            <a:ext cx="4389120" cy="3845720"/>
          </a:xfrm>
        </p:spPr>
        <p:txBody>
          <a:bodyPr tIns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8FECA-DDCC-464F-B9A8-47361C66BB75}" type="datetime1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18D0-BDA9-4E9F-8870-250C3889579F}" type="datetime1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03B1-0D5A-42BC-A128-61B2437864A1}" type="datetime1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5084956" y="1676400"/>
            <a:ext cx="5087744" cy="4572000"/>
          </a:xfrm>
        </p:spPr>
        <p:txBody>
          <a:bodyPr tIns="0"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E372-5FD4-4FFB-A5DD-C7C4DBD88187}" type="datetime1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anchor="b">
            <a:norm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nip and Round Single Corner Rectangle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1B37-C5DC-405E-883E-319F886D767C}" type="datetime1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8ACC58-83F3-4B99-B532-0249FFBF33C7}" type="datetime1">
              <a:rPr lang="en-US" smtClean="0"/>
              <a:pPr/>
              <a:t>12/9/2022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Wordshark 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(PART 1  - 16 brief frames) </a:t>
            </a:r>
          </a:p>
        </p:txBody>
      </p:sp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710E88-EFBC-3002-6256-82680D5C7DA1}"/>
              </a:ext>
            </a:extLst>
          </p:cNvPr>
          <p:cNvSpPr txBox="1"/>
          <p:nvPr/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rtlCol="0" anchor="b" anchorCtr="1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3700" b="1" kern="12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If needed - you can manually move a student at any time to a new position in Supershark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E7DAD2-E8B1-8604-2AB3-10A16EBD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900" y="3019235"/>
            <a:ext cx="9067800" cy="22216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9235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9D2B3-215B-B902-5024-3F73E708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3" y="867130"/>
            <a:ext cx="6644496" cy="156386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(in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addition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to Supershark)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D4746-36EC-B7EB-3FC7-A714F87BC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947" y="5019920"/>
            <a:ext cx="9067800" cy="1551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Use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published lists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</a:rPr>
              <a:t>or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create your own lists </a:t>
            </a:r>
            <a:r>
              <a:rPr lang="en-US" sz="3200" dirty="0">
                <a:solidFill>
                  <a:srgbClr val="002060"/>
                </a:solidFill>
              </a:rPr>
              <a:t>– using the easy set-up tool</a:t>
            </a: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10AAD-2CBC-96D0-231C-B9A0955CD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8" y="2858473"/>
            <a:ext cx="11182925" cy="15685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352ECF8-82B0-5E8F-B491-08EADDAE0161}"/>
              </a:ext>
            </a:extLst>
          </p:cNvPr>
          <p:cNvSpPr/>
          <p:nvPr/>
        </p:nvSpPr>
        <p:spPr>
          <a:xfrm>
            <a:off x="651239" y="0"/>
            <a:ext cx="2658047" cy="26057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/>
              <a:t>SET WORK</a:t>
            </a:r>
          </a:p>
        </p:txBody>
      </p:sp>
    </p:spTree>
    <p:extLst>
      <p:ext uri="{BB962C8B-B14F-4D97-AF65-F5344CB8AC3E}">
        <p14:creationId xmlns:p14="http://schemas.microsoft.com/office/powerpoint/2010/main" val="171960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D43F-9B96-EF76-999D-C8DB8FF1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Set work progress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FFD27-0D8F-7318-486C-C7010D75F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built all the time – 75% or more accuracy is needed</a:t>
            </a:r>
          </a:p>
          <a:p>
            <a:r>
              <a:rPr lang="en-GB" dirty="0"/>
              <a:t>Periodic spell test games ensure you can track progress</a:t>
            </a:r>
          </a:p>
          <a:p>
            <a:r>
              <a:rPr lang="en-GB" dirty="0"/>
              <a:t>Access the Set work reports under ‘</a:t>
            </a:r>
            <a:r>
              <a:rPr lang="en-GB" b="1" dirty="0"/>
              <a:t>Set Work</a:t>
            </a:r>
            <a:r>
              <a:rPr lang="en-GB" dirty="0"/>
              <a:t>’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CD7C5-FC42-FAE9-D0D5-64250618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9" y="3505522"/>
            <a:ext cx="11297173" cy="301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AA7CD7-AA3E-FEBF-897E-CCA8B80053AF}"/>
              </a:ext>
            </a:extLst>
          </p:cNvPr>
          <p:cNvSpPr txBox="1"/>
          <p:nvPr/>
        </p:nvSpPr>
        <p:spPr>
          <a:xfrm>
            <a:off x="2334583" y="1139426"/>
            <a:ext cx="40287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4800" b="1" dirty="0"/>
              <a:t>ADMIN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FE2C1-423E-F9B4-3F85-73B18542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83" y="1970423"/>
            <a:ext cx="3254218" cy="4374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EDD8DA-A466-67EF-0451-078551F985E5}"/>
              </a:ext>
            </a:extLst>
          </p:cNvPr>
          <p:cNvSpPr txBox="1"/>
          <p:nvPr/>
        </p:nvSpPr>
        <p:spPr>
          <a:xfrm>
            <a:off x="4858328" y="3558177"/>
            <a:ext cx="416797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</a:rPr>
              <a:t>Stay awake for a bit on Admin!</a:t>
            </a:r>
          </a:p>
        </p:txBody>
      </p:sp>
    </p:spTree>
    <p:extLst>
      <p:ext uri="{BB962C8B-B14F-4D97-AF65-F5344CB8AC3E}">
        <p14:creationId xmlns:p14="http://schemas.microsoft.com/office/powerpoint/2010/main" val="144125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Sequential Access Storage 8">
            <a:extLst>
              <a:ext uri="{FF2B5EF4-FFF2-40B4-BE49-F238E27FC236}">
                <a16:creationId xmlns:a16="http://schemas.microsoft.com/office/drawing/2014/main" id="{B76CA857-65F8-B559-E670-426CE4699F7A}"/>
              </a:ext>
            </a:extLst>
          </p:cNvPr>
          <p:cNvSpPr/>
          <p:nvPr/>
        </p:nvSpPr>
        <p:spPr>
          <a:xfrm rot="732504">
            <a:off x="8987848" y="1426938"/>
            <a:ext cx="2682718" cy="1738062"/>
          </a:xfrm>
          <a:prstGeom prst="flowChartMagneticTape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3484C-AB4E-8E36-6120-7FC3A8EF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132588"/>
            <a:ext cx="90678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Your Administrator adds the teachers…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77B4-6DB8-DA9A-8B44-3D1F34828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270155"/>
            <a:ext cx="9067800" cy="708132"/>
          </a:xfrm>
        </p:spPr>
        <p:txBody>
          <a:bodyPr/>
          <a:lstStyle/>
          <a:p>
            <a:r>
              <a:rPr lang="en-GB" dirty="0"/>
              <a:t>Teachers then get their logins by email (check junk mail!)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67E65-74AE-E86E-2866-F88C491C7B35}"/>
              </a:ext>
            </a:extLst>
          </p:cNvPr>
          <p:cNvSpPr txBox="1"/>
          <p:nvPr/>
        </p:nvSpPr>
        <p:spPr>
          <a:xfrm>
            <a:off x="1211844" y="2315339"/>
            <a:ext cx="8853912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sz="800" dirty="0"/>
          </a:p>
          <a:p>
            <a:pPr marL="342900" indent="-342900">
              <a:buSzPct val="140000"/>
              <a:buFont typeface="Arial" panose="020B0604020202020204" pitchFamily="34" charset="0"/>
              <a:buChar char="•"/>
            </a:pPr>
            <a:r>
              <a:rPr lang="en-GB" sz="2400" dirty="0"/>
              <a:t>Teachers check any group(s) and student(s) they have been given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SzPct val="140000"/>
              <a:buFont typeface="Arial" panose="020B0604020202020204" pitchFamily="34" charset="0"/>
              <a:buChar char="•"/>
            </a:pPr>
            <a:r>
              <a:rPr lang="en-GB" sz="2400" dirty="0"/>
              <a:t>Teachers can 	</a:t>
            </a:r>
          </a:p>
          <a:p>
            <a:r>
              <a:rPr lang="en-GB" sz="2400" dirty="0"/>
              <a:t>	add groups </a:t>
            </a:r>
          </a:p>
          <a:p>
            <a:r>
              <a:rPr lang="en-GB" sz="2400" dirty="0"/>
              <a:t>	add students</a:t>
            </a:r>
          </a:p>
          <a:p>
            <a:r>
              <a:rPr lang="en-GB" sz="2400" dirty="0"/>
              <a:t>     	re-arrange their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9E91B6-960F-043B-FFD1-28A9B1770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540" y="1926219"/>
            <a:ext cx="2380477" cy="11842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69BABF-7823-3A6E-4090-AE02B46B0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802" y="3898168"/>
            <a:ext cx="4790536" cy="2705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933EEB-6252-B578-C9AE-C2E965070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"/>
          <a:stretch/>
        </p:blipFill>
        <p:spPr>
          <a:xfrm>
            <a:off x="3472350" y="4129125"/>
            <a:ext cx="3325628" cy="966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448184-C1EF-E9F3-5E81-1F7ABFF21B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612" b="-1"/>
          <a:stretch/>
        </p:blipFill>
        <p:spPr>
          <a:xfrm>
            <a:off x="215662" y="3971636"/>
            <a:ext cx="3561831" cy="7796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7A058D-57B8-16B5-B11B-5C4140B1EFC1}"/>
              </a:ext>
            </a:extLst>
          </p:cNvPr>
          <p:cNvSpPr txBox="1"/>
          <p:nvPr/>
        </p:nvSpPr>
        <p:spPr>
          <a:xfrm rot="1402303">
            <a:off x="9351942" y="1917096"/>
            <a:ext cx="20272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Both students and teachers can be in more than one group</a:t>
            </a:r>
          </a:p>
        </p:txBody>
      </p:sp>
    </p:spTree>
    <p:extLst>
      <p:ext uri="{BB962C8B-B14F-4D97-AF65-F5344CB8AC3E}">
        <p14:creationId xmlns:p14="http://schemas.microsoft.com/office/powerpoint/2010/main" val="3639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5C74-A513-94ED-84A2-85C5CAA1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62" y="189899"/>
            <a:ext cx="9067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Teachers can also…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D5F1-CCA3-ADDE-045E-76C6F5110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472" y="1935480"/>
            <a:ext cx="9067800" cy="726487"/>
          </a:xfrm>
        </p:spPr>
        <p:txBody>
          <a:bodyPr/>
          <a:lstStyle/>
          <a:p>
            <a:r>
              <a:rPr lang="en-GB" sz="2400" dirty="0"/>
              <a:t>Distribute student logins </a:t>
            </a:r>
            <a:endParaRPr lang="en-GB" sz="20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BEA29-BEDA-F3FA-DF8C-DC2A73FA2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809" y="1543085"/>
            <a:ext cx="3406747" cy="1118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36509-1590-0221-C222-64FF46D3C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09" y="4843027"/>
            <a:ext cx="1371429" cy="1686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839126-C8AB-03C2-DD77-F039DDB32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809" y="2988807"/>
            <a:ext cx="914286" cy="1609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488C9B-B706-B936-F465-E8D073CB2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932" y="3762597"/>
            <a:ext cx="4902255" cy="27665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6B74284-9C80-561D-31C3-9D068B6345A7}"/>
              </a:ext>
            </a:extLst>
          </p:cNvPr>
          <p:cNvSpPr/>
          <p:nvPr/>
        </p:nvSpPr>
        <p:spPr>
          <a:xfrm>
            <a:off x="3448482" y="5562465"/>
            <a:ext cx="1090702" cy="111337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FREE         PLAY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18E125-B24D-D59A-9B4E-89DB4BBD2ED2}"/>
              </a:ext>
            </a:extLst>
          </p:cNvPr>
          <p:cNvSpPr txBox="1">
            <a:spLocks/>
          </p:cNvSpPr>
          <p:nvPr/>
        </p:nvSpPr>
        <p:spPr>
          <a:xfrm>
            <a:off x="1051599" y="3085343"/>
            <a:ext cx="2296516" cy="726487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0" algn="l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Change settings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8063EA-8FAB-DF19-480A-1C4E4C5F70C9}"/>
              </a:ext>
            </a:extLst>
          </p:cNvPr>
          <p:cNvSpPr txBox="1">
            <a:spLocks/>
          </p:cNvSpPr>
          <p:nvPr/>
        </p:nvSpPr>
        <p:spPr>
          <a:xfrm>
            <a:off x="1051599" y="4887734"/>
            <a:ext cx="3384075" cy="726487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50000"/>
                </a:schemeClr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0" algn="l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Grant Free Play </a:t>
            </a:r>
          </a:p>
          <a:p>
            <a:pPr marL="0" indent="0">
              <a:buNone/>
            </a:pPr>
            <a:r>
              <a:rPr lang="en-GB" sz="2100" dirty="0"/>
              <a:t>(students can choose any list)</a:t>
            </a:r>
          </a:p>
          <a:p>
            <a:endParaRPr lang="en-GB" sz="2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63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32A95-93A6-9F04-A893-FE642C97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Don’t forget </a:t>
            </a: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to introduce your students to their ‘Play words’ 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BF59D6-A6F5-03B5-2EA5-412C614052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06652" y="2317408"/>
            <a:ext cx="4271128" cy="328998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6939AF-C1DF-19DB-4A83-9B9ABD37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216" y="2094268"/>
            <a:ext cx="4262166" cy="3736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7B99FA-4961-9A49-657E-6B63584F8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95" y="514352"/>
            <a:ext cx="4733280" cy="105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0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BB977C-3F50-86DE-6EC3-A9299DB70096}"/>
              </a:ext>
            </a:extLst>
          </p:cNvPr>
          <p:cNvSpPr txBox="1"/>
          <p:nvPr/>
        </p:nvSpPr>
        <p:spPr>
          <a:xfrm>
            <a:off x="1380326" y="1343158"/>
            <a:ext cx="804288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A simple way to run the program is to rely on the automatic course – Supershark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     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Running all the time by default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D6AC0-432D-AA45-4B82-EB3EAB8DE041}"/>
              </a:ext>
            </a:extLst>
          </p:cNvPr>
          <p:cNvSpPr txBox="1"/>
          <p:nvPr/>
        </p:nvSpPr>
        <p:spPr>
          <a:xfrm>
            <a:off x="1504805" y="3617524"/>
            <a:ext cx="804288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And in addition</a:t>
            </a:r>
          </a:p>
          <a:p>
            <a:pPr lvl="3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Set work (maybe including OWN lists)</a:t>
            </a:r>
          </a:p>
        </p:txBody>
      </p:sp>
    </p:spTree>
    <p:extLst>
      <p:ext uri="{BB962C8B-B14F-4D97-AF65-F5344CB8AC3E}">
        <p14:creationId xmlns:p14="http://schemas.microsoft.com/office/powerpoint/2010/main" val="6911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031" y="3094639"/>
            <a:ext cx="7380718" cy="1828800"/>
          </a:xfrm>
        </p:spPr>
        <p:txBody>
          <a:bodyPr>
            <a:normAutofit/>
          </a:bodyPr>
          <a:lstStyle/>
          <a:p>
            <a:r>
              <a:rPr lang="en-US" sz="7200" dirty="0"/>
              <a:t>Wordshark 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7076" y="5165834"/>
            <a:ext cx="9930523" cy="1135118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Part 2 to follow – Introducing Wordshark </a:t>
            </a:r>
          </a:p>
          <a:p>
            <a:r>
              <a:rPr lang="en-GB" sz="3600" b="1" dirty="0">
                <a:solidFill>
                  <a:srgbClr val="0070C0"/>
                </a:solidFill>
              </a:rPr>
              <a:t>to your students  (7 slides)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36091-AF23-6D9C-4CEB-1AEA717D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93" y="312649"/>
            <a:ext cx="1447874" cy="1346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246C2D-103D-EB70-92CA-F9FCCD771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" t="-2439" r="1253" b="11966"/>
          <a:stretch/>
        </p:blipFill>
        <p:spPr>
          <a:xfrm>
            <a:off x="5111020" y="248071"/>
            <a:ext cx="4136497" cy="2171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3D84A6-5F70-79AE-4430-C7F323079C5B}"/>
              </a:ext>
            </a:extLst>
          </p:cNvPr>
          <p:cNvSpPr txBox="1"/>
          <p:nvPr/>
        </p:nvSpPr>
        <p:spPr>
          <a:xfrm>
            <a:off x="9481503" y="1819665"/>
            <a:ext cx="1535054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Help </a:t>
            </a:r>
          </a:p>
          <a:p>
            <a:r>
              <a:rPr lang="en-GB" sz="3600" dirty="0">
                <a:solidFill>
                  <a:schemeClr val="bg1"/>
                </a:solidFill>
              </a:rPr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5330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PART 2</a:t>
            </a:r>
            <a:br>
              <a:rPr lang="en-US" dirty="0"/>
            </a:br>
            <a:r>
              <a:rPr lang="en-US" dirty="0"/>
              <a:t>Introducing the program to your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259" y="5174673"/>
            <a:ext cx="1738745" cy="734291"/>
          </a:xfrm>
        </p:spPr>
        <p:txBody>
          <a:bodyPr>
            <a:normAutofit/>
          </a:bodyPr>
          <a:lstStyle/>
          <a:p>
            <a:r>
              <a:rPr lang="en-US" sz="3200" b="1" dirty="0"/>
              <a:t>(7 slides)</a:t>
            </a:r>
          </a:p>
        </p:txBody>
      </p:sp>
    </p:spTree>
    <p:extLst>
      <p:ext uri="{BB962C8B-B14F-4D97-AF65-F5344CB8AC3E}">
        <p14:creationId xmlns:p14="http://schemas.microsoft.com/office/powerpoint/2010/main" val="84227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D5DD-46C9-5CD4-428E-3CB38409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28" y="333152"/>
            <a:ext cx="9067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Explore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the lists and games    </a:t>
            </a:r>
            <a:r>
              <a:rPr lang="en-GB" sz="60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😃</a:t>
            </a:r>
            <a:endParaRPr lang="en-GB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8DFF9F-451C-9673-B93C-35ECEB263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40" y="1727689"/>
            <a:ext cx="7889642" cy="479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F63D-4AC1-EF47-C3E5-B0566D1FB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Firstly - Open up your Play Words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675C39-0279-11B7-DEFC-7CDEBC6A8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638" y="2051307"/>
            <a:ext cx="4773779" cy="2631529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540217-7E71-309E-6307-2712AC6D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610" y="3064861"/>
            <a:ext cx="3755299" cy="36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4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AB7B-5B3D-D320-8BCF-79A2F67C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Look at the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AF647-68D1-68CA-18A8-E594C9EF5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67989"/>
            <a:ext cx="9067800" cy="4015047"/>
          </a:xfrm>
        </p:spPr>
        <p:txBody>
          <a:bodyPr/>
          <a:lstStyle/>
          <a:p>
            <a:r>
              <a:rPr lang="en-GB" sz="3600" dirty="0"/>
              <a:t>Click on them to hear them spoken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r>
              <a:rPr lang="en-GB" dirty="0"/>
              <a:t>    Homophones will have a sign and say a clue out loud</a:t>
            </a:r>
          </a:p>
          <a:p>
            <a:pPr marL="0" indent="0">
              <a:buNone/>
            </a:pPr>
            <a:r>
              <a:rPr lang="en-GB" dirty="0"/>
              <a:t>    for example for ‘sail’ you will hear ‘Sail: sail a boat’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And for past tenses you will see a sign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1125C-EB5D-966C-6C08-8A32A19BE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481" y="2396836"/>
            <a:ext cx="913557" cy="928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71D7A-2944-0D21-CC72-513B46E9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596" y="3454462"/>
            <a:ext cx="1892397" cy="1994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D9A15C-78C4-EFFF-5A74-FFFD3A266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626" y="5136213"/>
            <a:ext cx="736954" cy="10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76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7D82-04E0-640C-43D7-86BA178A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Use the sliders at the bottom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C46C5C-83F8-693F-20F6-B6FFD8630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575" y="2051228"/>
            <a:ext cx="4075225" cy="43894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7B51BC-C270-9D0D-CD4C-87191B089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504" y="2323418"/>
            <a:ext cx="914447" cy="882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FF8FF5-47DC-16D5-51F9-CD393FED9926}"/>
              </a:ext>
            </a:extLst>
          </p:cNvPr>
          <p:cNvSpPr txBox="1"/>
          <p:nvPr/>
        </p:nvSpPr>
        <p:spPr>
          <a:xfrm>
            <a:off x="7348962" y="2223158"/>
            <a:ext cx="282373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/>
              <a:t>Use the sound buttons – dashes show any letters working together to represent a single phoneme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D72BFD-8D4E-161C-2017-E1407AAEC262}"/>
              </a:ext>
            </a:extLst>
          </p:cNvPr>
          <p:cNvSpPr txBox="1"/>
          <p:nvPr/>
        </p:nvSpPr>
        <p:spPr>
          <a:xfrm>
            <a:off x="7348962" y="3528973"/>
            <a:ext cx="286687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/>
              <a:t>Click on each word to hear the separate sounds followed by the whole word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373BD94-4425-2FA2-E802-B709FB0A6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503" y="5271217"/>
            <a:ext cx="914447" cy="8826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E4542D-F1A6-F2E6-6587-0ABB2A37FFBA}"/>
              </a:ext>
            </a:extLst>
          </p:cNvPr>
          <p:cNvSpPr txBox="1"/>
          <p:nvPr/>
        </p:nvSpPr>
        <p:spPr>
          <a:xfrm>
            <a:off x="7474527" y="5495525"/>
            <a:ext cx="26981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/>
              <a:t>‘Split words’ will show any syllable splits</a:t>
            </a:r>
          </a:p>
        </p:txBody>
      </p:sp>
    </p:spTree>
    <p:extLst>
      <p:ext uri="{BB962C8B-B14F-4D97-AF65-F5344CB8AC3E}">
        <p14:creationId xmlns:p14="http://schemas.microsoft.com/office/powerpoint/2010/main" val="12771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A983-8D51-FCB8-092F-68704D4A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4" y="704088"/>
            <a:ext cx="9067800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Note any illustrations for the words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DD6900-27EB-8776-3120-03528DE51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86" y="2132937"/>
            <a:ext cx="3899100" cy="33402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6A08BF-39BA-F810-7E09-1F97F4AE3751}"/>
              </a:ext>
            </a:extLst>
          </p:cNvPr>
          <p:cNvSpPr txBox="1"/>
          <p:nvPr/>
        </p:nvSpPr>
        <p:spPr>
          <a:xfrm>
            <a:off x="5597236" y="3862277"/>
            <a:ext cx="412172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Note any tricky bits of words and how they look</a:t>
            </a:r>
          </a:p>
        </p:txBody>
      </p:sp>
    </p:spTree>
    <p:extLst>
      <p:ext uri="{BB962C8B-B14F-4D97-AF65-F5344CB8AC3E}">
        <p14:creationId xmlns:p14="http://schemas.microsoft.com/office/powerpoint/2010/main" val="2030172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388D3-AC92-1EEA-F12C-65AEB99C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anchor="b">
            <a:norm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Be the detective </a:t>
            </a:r>
            <a:r>
              <a:rPr lang="en-GB" sz="3600" b="1" dirty="0">
                <a:solidFill>
                  <a:srgbClr val="C00000"/>
                </a:solidFill>
              </a:rPr>
              <a:t>– most important of all</a:t>
            </a:r>
          </a:p>
        </p:txBody>
      </p:sp>
      <p:pic>
        <p:nvPicPr>
          <p:cNvPr id="5" name="Content Placeholder 4" descr="Magnifying glass">
            <a:extLst>
              <a:ext uri="{FF2B5EF4-FFF2-40B4-BE49-F238E27FC236}">
                <a16:creationId xmlns:a16="http://schemas.microsoft.com/office/drawing/2014/main" id="{66BF6B43-6614-D27E-F0BD-EA9A56DF29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965805"/>
            <a:ext cx="4389120" cy="4389120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142E23-DA91-930C-B00B-8BBE7A5F1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3580" y="1920085"/>
            <a:ext cx="4389120" cy="4434840"/>
          </a:xfrm>
        </p:spPr>
        <p:txBody>
          <a:bodyPr>
            <a:normAutofit/>
          </a:bodyPr>
          <a:lstStyle/>
          <a:p>
            <a:r>
              <a:rPr lang="en-US" sz="2800" dirty="0"/>
              <a:t>Work out why these words have been put together in one list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is the common theme?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Ask if you are not sure</a:t>
            </a:r>
          </a:p>
        </p:txBody>
      </p:sp>
    </p:spTree>
    <p:extLst>
      <p:ext uri="{BB962C8B-B14F-4D97-AF65-F5344CB8AC3E}">
        <p14:creationId xmlns:p14="http://schemas.microsoft.com/office/powerpoint/2010/main" val="3536616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57B-2E20-1540-E867-40FD749A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Then play the games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88581-44D2-FE52-8FA7-7087F09A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99" y="2133261"/>
            <a:ext cx="8260629" cy="24496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0ABB56-6C7E-4632-72C9-38E7CCB9FE91}"/>
              </a:ext>
            </a:extLst>
          </p:cNvPr>
          <p:cNvSpPr txBox="1"/>
          <p:nvPr/>
        </p:nvSpPr>
        <p:spPr>
          <a:xfrm>
            <a:off x="1121199" y="4997406"/>
            <a:ext cx="73497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/>
              <a:t>You will be offered different selections of games to play and a score at the end of each</a:t>
            </a:r>
          </a:p>
        </p:txBody>
      </p:sp>
    </p:spTree>
    <p:extLst>
      <p:ext uri="{BB962C8B-B14F-4D97-AF65-F5344CB8AC3E}">
        <p14:creationId xmlns:p14="http://schemas.microsoft.com/office/powerpoint/2010/main" val="446792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0148-16E5-234A-EEF0-B8D0A499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Look out for different games options 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and speeds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C6160B-6BE2-29AE-2393-2496D21B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313709"/>
            <a:ext cx="5272061" cy="3456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3A4908-688B-8A61-0D3A-B06807F8A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75" y="2313709"/>
            <a:ext cx="3359323" cy="20384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81FA1E-D261-3A07-FBC3-D51829EE88EB}"/>
              </a:ext>
            </a:extLst>
          </p:cNvPr>
          <p:cNvSpPr txBox="1"/>
          <p:nvPr/>
        </p:nvSpPr>
        <p:spPr>
          <a:xfrm>
            <a:off x="8666019" y="5799969"/>
            <a:ext cx="1433944" cy="76944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4400" dirty="0">
                <a:latin typeface="Segoe UI Emoji" panose="020B0502040204020203" pitchFamily="34" charset="0"/>
                <a:ea typeface="Segoe UI Emoji" panose="020B0502040204020203" pitchFamily="34" charset="0"/>
              </a:rPr>
              <a:t>😃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02668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Wordshark online</a:t>
            </a:r>
          </a:p>
        </p:txBody>
      </p:sp>
    </p:spTree>
    <p:extLst>
      <p:ext uri="{BB962C8B-B14F-4D97-AF65-F5344CB8AC3E}">
        <p14:creationId xmlns:p14="http://schemas.microsoft.com/office/powerpoint/2010/main" val="347803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D1DE2-1B0C-1F23-EBEF-93700F8C0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59" y="1502417"/>
            <a:ext cx="8570167" cy="1445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59B3B1-2CA4-CD39-BB85-D371F4372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3" y="3839404"/>
            <a:ext cx="8997351" cy="2525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63C8EE-0EA3-289D-03AC-23BA0071F087}"/>
              </a:ext>
            </a:extLst>
          </p:cNvPr>
          <p:cNvSpPr txBox="1"/>
          <p:nvPr/>
        </p:nvSpPr>
        <p:spPr>
          <a:xfrm>
            <a:off x="2777706" y="538761"/>
            <a:ext cx="4149567" cy="6771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700" b="1" dirty="0">
                <a:solidFill>
                  <a:schemeClr val="accent1">
                    <a:lumMod val="75000"/>
                  </a:schemeClr>
                </a:solidFill>
              </a:rPr>
              <a:t>Lists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388A84-0866-B63E-FE65-140285AB3F28}"/>
              </a:ext>
            </a:extLst>
          </p:cNvPr>
          <p:cNvSpPr txBox="1"/>
          <p:nvPr/>
        </p:nvSpPr>
        <p:spPr>
          <a:xfrm>
            <a:off x="2860833" y="3070391"/>
            <a:ext cx="4157932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116360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2A40-0F5A-422F-AEBE-39C3AB9FB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365" y="1605536"/>
            <a:ext cx="5968760" cy="1143000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Wordshark: </a:t>
            </a:r>
            <a:b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3 modes of running …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7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3D1EFEA-3FAF-6A4B-3B65-D765C51C9E24}"/>
              </a:ext>
            </a:extLst>
          </p:cNvPr>
          <p:cNvSpPr/>
          <p:nvPr/>
        </p:nvSpPr>
        <p:spPr>
          <a:xfrm>
            <a:off x="4799164" y="2455914"/>
            <a:ext cx="2658047" cy="26057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dirty="0"/>
              <a:t>SET WORK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308103-CD91-9D8C-FF8B-D0048278503B}"/>
              </a:ext>
            </a:extLst>
          </p:cNvPr>
          <p:cNvGrpSpPr/>
          <p:nvPr/>
        </p:nvGrpSpPr>
        <p:grpSpPr>
          <a:xfrm>
            <a:off x="1447474" y="483078"/>
            <a:ext cx="3287317" cy="3275686"/>
            <a:chOff x="1447474" y="586595"/>
            <a:chExt cx="3287317" cy="327568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E6E83D6-938C-4071-80D2-95C5936E1BFE}"/>
                </a:ext>
              </a:extLst>
            </p:cNvPr>
            <p:cNvSpPr/>
            <p:nvPr/>
          </p:nvSpPr>
          <p:spPr>
            <a:xfrm>
              <a:off x="1447474" y="586595"/>
              <a:ext cx="3287317" cy="327568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2336C4-29C8-46CA-FC53-832A384E3BD8}"/>
                </a:ext>
              </a:extLst>
            </p:cNvPr>
            <p:cNvSpPr txBox="1"/>
            <p:nvPr/>
          </p:nvSpPr>
          <p:spPr>
            <a:xfrm>
              <a:off x="1702933" y="1901272"/>
              <a:ext cx="2776397" cy="646331"/>
            </a:xfrm>
            <a:prstGeom prst="rect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GB" sz="3600" b="1" dirty="0"/>
                <a:t>SUPERSHARK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E371397-79E4-1A56-A641-4AFAE2D0537E}"/>
              </a:ext>
            </a:extLst>
          </p:cNvPr>
          <p:cNvSpPr/>
          <p:nvPr/>
        </p:nvSpPr>
        <p:spPr>
          <a:xfrm>
            <a:off x="7727373" y="4666892"/>
            <a:ext cx="1382121" cy="13806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FREE         PLAY </a:t>
            </a:r>
          </a:p>
        </p:txBody>
      </p:sp>
    </p:spTree>
    <p:extLst>
      <p:ext uri="{BB962C8B-B14F-4D97-AF65-F5344CB8AC3E}">
        <p14:creationId xmlns:p14="http://schemas.microsoft.com/office/powerpoint/2010/main" val="111723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0109-6A9F-4175-9182-A937206D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403" y="1531637"/>
            <a:ext cx="8338593" cy="4582538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3200" b="1" dirty="0">
                <a:solidFill>
                  <a:srgbClr val="002060"/>
                </a:solidFill>
              </a:rPr>
              <a:t>	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Supershark automatic progression –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</a:rPr>
              <a:t>It runs all the time with minimum input</a:t>
            </a:r>
          </a:p>
          <a:p>
            <a:pPr marL="0" indent="0">
              <a:buNone/>
            </a:pPr>
            <a:endParaRPr lang="en-GB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8E0DDD-D3CF-4106-83BC-1A04DF7EA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25" y="3429001"/>
            <a:ext cx="7261740" cy="31320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FB0F8C-5440-39E5-17D1-1681E235C4F7}"/>
              </a:ext>
            </a:extLst>
          </p:cNvPr>
          <p:cNvSpPr/>
          <p:nvPr/>
        </p:nvSpPr>
        <p:spPr>
          <a:xfrm>
            <a:off x="1236727" y="296974"/>
            <a:ext cx="1963673" cy="18643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58709-1754-2855-6D16-B511076F58A8}"/>
              </a:ext>
            </a:extLst>
          </p:cNvPr>
          <p:cNvSpPr txBox="1"/>
          <p:nvPr/>
        </p:nvSpPr>
        <p:spPr>
          <a:xfrm>
            <a:off x="1392004" y="743825"/>
            <a:ext cx="1748011" cy="83099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Supershark Progression</a:t>
            </a:r>
          </a:p>
        </p:txBody>
      </p:sp>
    </p:spTree>
    <p:extLst>
      <p:ext uri="{BB962C8B-B14F-4D97-AF65-F5344CB8AC3E}">
        <p14:creationId xmlns:p14="http://schemas.microsoft.com/office/powerpoint/2010/main" val="295582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29B4-3D11-B1C3-46CB-410DF4F5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999" y="764646"/>
            <a:ext cx="9067800" cy="1362456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Supershark - Automatic progression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D7B2E-4F67-09A9-0DAF-E14BA1262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501" y="2780805"/>
            <a:ext cx="8683319" cy="1509712"/>
          </a:xfrm>
        </p:spPr>
        <p:txBody>
          <a:bodyPr>
            <a:normAutofit lnSpcReduction="10000"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Test and placement:</a:t>
            </a:r>
          </a:p>
          <a:p>
            <a:r>
              <a:rPr lang="en-GB" dirty="0"/>
              <a:t>Once added to the system, students are </a:t>
            </a:r>
            <a:r>
              <a:rPr lang="en-GB" b="1" dirty="0"/>
              <a:t>automatically</a:t>
            </a:r>
            <a:r>
              <a:rPr lang="en-GB" dirty="0"/>
              <a:t> given a test and </a:t>
            </a:r>
            <a:r>
              <a:rPr lang="en-GB" b="1" dirty="0"/>
              <a:t>placed </a:t>
            </a:r>
            <a:r>
              <a:rPr lang="en-GB" dirty="0"/>
              <a:t>in the </a:t>
            </a:r>
            <a:r>
              <a:rPr lang="en-GB" b="1" dirty="0"/>
              <a:t>Wordshark course </a:t>
            </a:r>
            <a:r>
              <a:rPr lang="en-GB" dirty="0"/>
              <a:t>and are </a:t>
            </a:r>
            <a:r>
              <a:rPr lang="en-GB" b="1" dirty="0"/>
              <a:t>moved through </a:t>
            </a:r>
            <a:r>
              <a:rPr lang="en-GB" dirty="0"/>
              <a:t>at their own pace – needing at least 85% correct to move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2DCBD-8F0E-A5AB-BFD3-CBD8B451BC7C}"/>
              </a:ext>
            </a:extLst>
          </p:cNvPr>
          <p:cNvSpPr txBox="1"/>
          <p:nvPr/>
        </p:nvSpPr>
        <p:spPr>
          <a:xfrm>
            <a:off x="1269999" y="4759099"/>
            <a:ext cx="844189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Make sure you have a summary of this course </a:t>
            </a:r>
          </a:p>
          <a:p>
            <a:r>
              <a:rPr lang="en-GB" sz="2400" dirty="0"/>
              <a:t>- 44 units divided into individual word lists:</a:t>
            </a:r>
          </a:p>
        </p:txBody>
      </p:sp>
    </p:spTree>
    <p:extLst>
      <p:ext uri="{BB962C8B-B14F-4D97-AF65-F5344CB8AC3E}">
        <p14:creationId xmlns:p14="http://schemas.microsoft.com/office/powerpoint/2010/main" val="6372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55478-8744-4C1B-BB6E-3C7BDCA1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619" y="0"/>
            <a:ext cx="6218762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702FF8-AB27-64CE-6668-8099908B4CD2}"/>
              </a:ext>
            </a:extLst>
          </p:cNvPr>
          <p:cNvSpPr txBox="1"/>
          <p:nvPr/>
        </p:nvSpPr>
        <p:spPr>
          <a:xfrm>
            <a:off x="1202992" y="606284"/>
            <a:ext cx="1614054" cy="1477328"/>
          </a:xfrm>
          <a:prstGeom prst="rect">
            <a:avLst/>
          </a:prstGeom>
          <a:solidFill>
            <a:srgbClr val="E6420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Wordshark course summary - available under 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C9AB2-85C4-BC09-5169-E85E77752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992" y="2298665"/>
            <a:ext cx="1447874" cy="13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9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1BD2-334F-0AB4-2B20-835DE347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Follow progress in Supershark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3E52CA-D98D-0E98-A233-D1A3003A4C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95020" y="1676402"/>
            <a:ext cx="5087937" cy="446277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A290D-CD84-D1E7-E752-FA0BF787012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32311" y="2286000"/>
            <a:ext cx="3236172" cy="1785668"/>
          </a:xfrm>
        </p:spPr>
        <p:txBody>
          <a:bodyPr/>
          <a:lstStyle/>
          <a:p>
            <a:endParaRPr lang="en-GB" dirty="0"/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Check out where students are working in Supershark</a:t>
            </a:r>
          </a:p>
          <a:p>
            <a:r>
              <a:rPr lang="en-GB" dirty="0"/>
              <a:t>Supershark records are built overnight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823C3-8F23-9166-C80A-61E981C058C6}"/>
              </a:ext>
            </a:extLst>
          </p:cNvPr>
          <p:cNvSpPr txBox="1"/>
          <p:nvPr/>
        </p:nvSpPr>
        <p:spPr>
          <a:xfrm>
            <a:off x="879894" y="4717059"/>
            <a:ext cx="342050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Use ‘All’ for a group report  </a:t>
            </a:r>
          </a:p>
          <a:p>
            <a:r>
              <a:rPr lang="en-GB" dirty="0"/>
              <a:t>Or select 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Individual student reports </a:t>
            </a:r>
          </a:p>
        </p:txBody>
      </p:sp>
    </p:spTree>
    <p:extLst>
      <p:ext uri="{BB962C8B-B14F-4D97-AF65-F5344CB8AC3E}">
        <p14:creationId xmlns:p14="http://schemas.microsoft.com/office/powerpoint/2010/main" val="710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rrylishiou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rrylishious design slides.potx" id="{0E18C7A8-D4E8-4416-AB11-BB65E6CF705D}" vid="{B5C54EE5-67AB-483E-8F1E-404BA024656D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Widescreen</PresentationFormat>
  <Paragraphs>103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 Emoji</vt:lpstr>
      <vt:lpstr>Wingdings 2</vt:lpstr>
      <vt:lpstr>Berrylishious design template</vt:lpstr>
      <vt:lpstr>Wordshark online</vt:lpstr>
      <vt:lpstr>Explore the lists and games    😃</vt:lpstr>
      <vt:lpstr>PowerPoint Presentation</vt:lpstr>
      <vt:lpstr>Wordshark:  3 modes of running …</vt:lpstr>
      <vt:lpstr>PowerPoint Presentation</vt:lpstr>
      <vt:lpstr>PowerPoint Presentation</vt:lpstr>
      <vt:lpstr>Supershark - Automatic progression</vt:lpstr>
      <vt:lpstr>PowerPoint Presentation</vt:lpstr>
      <vt:lpstr>Follow progress in Supershark</vt:lpstr>
      <vt:lpstr>PowerPoint Presentation</vt:lpstr>
      <vt:lpstr>(in addition to Supershark) </vt:lpstr>
      <vt:lpstr>Set work progress reports</vt:lpstr>
      <vt:lpstr>PowerPoint Presentation</vt:lpstr>
      <vt:lpstr>Your Administrator adds the teachers…</vt:lpstr>
      <vt:lpstr>Teachers can also…</vt:lpstr>
      <vt:lpstr>Don’t forget  to introduce your students to their ‘Play words’ !</vt:lpstr>
      <vt:lpstr>PowerPoint Presentation</vt:lpstr>
      <vt:lpstr>Wordshark online</vt:lpstr>
      <vt:lpstr>PART 2 Introducing the program to your students</vt:lpstr>
      <vt:lpstr>Firstly - Open up your Play Words</vt:lpstr>
      <vt:lpstr>Look at the words</vt:lpstr>
      <vt:lpstr>Use the sliders at the bottom</vt:lpstr>
      <vt:lpstr>Note any illustrations for the words</vt:lpstr>
      <vt:lpstr>Be the detective – most important of all</vt:lpstr>
      <vt:lpstr>Then play the games</vt:lpstr>
      <vt:lpstr>Look out for different games options  and speeds</vt:lpstr>
      <vt:lpstr>Wordshark 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Wordshark online</dc:title>
  <dc:creator>Ruth Savery</dc:creator>
  <cp:lastModifiedBy>Ruth Savery</cp:lastModifiedBy>
  <cp:revision>85</cp:revision>
  <dcterms:created xsi:type="dcterms:W3CDTF">2020-08-12T12:29:46Z</dcterms:created>
  <dcterms:modified xsi:type="dcterms:W3CDTF">2022-12-09T12:50:51Z</dcterms:modified>
</cp:coreProperties>
</file>